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AF03-D63E-4440-93B9-C85418D36609}" type="datetimeFigureOut">
              <a:rPr lang="fr-FR" smtClean="0"/>
              <a:pPr/>
              <a:t>21/02/2012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BA4AE-6D55-4AD7-B0D5-57A0EB975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A4AE-6D55-4AD7-B0D5-57A0EB97578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A4AE-6D55-4AD7-B0D5-57A0EB97578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A4AE-6D55-4AD7-B0D5-57A0EB97578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A4AE-6D55-4AD7-B0D5-57A0EB97578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A4AE-6D55-4AD7-B0D5-57A0EB97578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A4AE-6D55-4AD7-B0D5-57A0EB97578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A4AE-6D55-4AD7-B0D5-57A0EB97578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A4AE-6D55-4AD7-B0D5-57A0EB97578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A4AE-6D55-4AD7-B0D5-57A0EB97578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A4AE-6D55-4AD7-B0D5-57A0EB97578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64000" contrast="1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A8C8-A688-41AE-8E0C-34AEAE6EF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FFC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FFC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rmAutofit/>
          </a:bodyPr>
          <a:lstStyle/>
          <a:p>
            <a:r>
              <a:rPr lang="fr-FR" sz="6600" dirty="0" smtClean="0"/>
              <a:t>En route vers le DPC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fr-FR" sz="4800" dirty="0" smtClean="0"/>
              <a:t>16 ans plus tard…</a:t>
            </a:r>
            <a:endParaRPr lang="fr-FR" sz="4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7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En guise de conclusion (provisoire)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Il y a encore beaucoup à faire pour rendre ce dispositif opérationnel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Quelles que soient les démotivations que le passé a pu engendrer, la profession, et en particulier le réseau UnaformeC, reste prête </a:t>
            </a:r>
            <a:r>
              <a:rPr lang="fr-FR" smtClean="0">
                <a:solidFill>
                  <a:schemeClr val="tx1"/>
                </a:solidFill>
              </a:rPr>
              <a:t>à relever ce </a:t>
            </a:r>
            <a:r>
              <a:rPr lang="fr-FR" dirty="0" smtClean="0">
                <a:solidFill>
                  <a:schemeClr val="tx1"/>
                </a:solidFill>
              </a:rPr>
              <a:t>nouveau challenge qualité qui intègre des valeurs que nous défendons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Mais des élections sont programmées pour les semaines à venir…</a:t>
            </a:r>
          </a:p>
          <a:p>
            <a:pPr algn="r"/>
            <a:r>
              <a:rPr lang="fr-FR" b="1" dirty="0" smtClean="0">
                <a:solidFill>
                  <a:schemeClr val="tx1"/>
                </a:solidFill>
              </a:rPr>
              <a:t>Et le passé nous incite à rester prudents.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Depuis 1996…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fr-FR" dirty="0" smtClean="0"/>
              <a:t>Les ordonnances JUPPE rendant la FMC obligatoire ont été adoptées en… 1996 !</a:t>
            </a:r>
          </a:p>
          <a:p>
            <a:r>
              <a:rPr lang="fr-FR" dirty="0" smtClean="0"/>
              <a:t>Depuis, différentes mesures législatives ont prétendu organiser cette obligation</a:t>
            </a:r>
          </a:p>
          <a:p>
            <a:r>
              <a:rPr lang="fr-FR" dirty="0" smtClean="0"/>
              <a:t>Sans jamais y arriver…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 la loi HPST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dernières lois (jamais appliquées) avant la réforme actuelle, ont été votées quand le Dr KOUCHNER était ministre de la santé</a:t>
            </a:r>
          </a:p>
          <a:p>
            <a:r>
              <a:rPr lang="fr-FR" dirty="0" smtClean="0"/>
              <a:t>En août 2004, deux lois sont adoptées à 8 jours d’intervalle :</a:t>
            </a:r>
          </a:p>
          <a:p>
            <a:pPr lvl="1"/>
            <a:r>
              <a:rPr lang="fr-FR" dirty="0" smtClean="0"/>
              <a:t>La loi de santé publique</a:t>
            </a:r>
          </a:p>
          <a:p>
            <a:pPr lvl="1"/>
            <a:r>
              <a:rPr lang="fr-FR" dirty="0" smtClean="0"/>
              <a:t>La loi de réforme du système de santé</a:t>
            </a:r>
          </a:p>
          <a:p>
            <a:r>
              <a:rPr lang="fr-FR" dirty="0" smtClean="0"/>
              <a:t>L’une s’occupait de la FMC et l’autre de l’EPP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lois, 2 schémas parallèles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FMC relevait d’organismes agréés FMC par le CNFMC de leur mode d’exercice (libéraux, hospitaliers, ou salariés)</a:t>
            </a:r>
          </a:p>
          <a:p>
            <a:r>
              <a:rPr lang="fr-FR" dirty="0" smtClean="0"/>
              <a:t>L’EPP relevait d’un agrément spécifique délivré par la HAS</a:t>
            </a:r>
          </a:p>
          <a:p>
            <a:r>
              <a:rPr lang="fr-FR" dirty="0" smtClean="0"/>
              <a:t>L’OGC finançait des actions de FPC ou d’EPP sur des cahiers des charges différents!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objectifs essentiels de cette nouvelle réglementation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Harmoniser FMC et EPP = DPC</a:t>
            </a:r>
          </a:p>
          <a:p>
            <a:r>
              <a:rPr lang="fr-FR" dirty="0" smtClean="0"/>
              <a:t>Étendre l’obligation à tous les professionnels de santé</a:t>
            </a:r>
          </a:p>
          <a:p>
            <a:r>
              <a:rPr lang="fr-FR" dirty="0" smtClean="0"/>
              <a:t>Mieux gérer les conflits d’intérêt (sous le prétexte d’appliquer la directive européenne sur les services)</a:t>
            </a:r>
          </a:p>
          <a:p>
            <a:r>
              <a:rPr lang="fr-FR" dirty="0" smtClean="0"/>
              <a:t>Rendre le pouvoir au professionnel par des forfaits individuels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craintes (infondées!)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Que l’Etat et l’assurance-maladie se désengagent en se cachant derrière la taxe DPC imposée aux industriels</a:t>
            </a:r>
          </a:p>
          <a:p>
            <a:r>
              <a:rPr lang="fr-FR" dirty="0" smtClean="0"/>
              <a:t>Que les industriels se désengagent pour le même motif</a:t>
            </a:r>
          </a:p>
          <a:p>
            <a:r>
              <a:rPr lang="fr-FR" dirty="0" smtClean="0"/>
              <a:t>Que le budget restant constant et les utilisateurs plus nombreux, le forfait soit symbolique et ne permettent pas de financer le dispositif</a:t>
            </a:r>
          </a:p>
          <a:p>
            <a:r>
              <a:rPr lang="fr-FR" dirty="0" smtClean="0"/>
              <a:t>Que le forfait annuel soit intégré au P4P</a:t>
            </a:r>
          </a:p>
          <a:p>
            <a:r>
              <a:rPr lang="fr-FR" dirty="0" smtClean="0"/>
              <a:t>Que la dérégulation du marché (disparition de l’agrément) ne soit </a:t>
            </a:r>
            <a:r>
              <a:rPr lang="fr-FR" dirty="0" smtClean="0"/>
              <a:t>pas une </a:t>
            </a:r>
            <a:r>
              <a:rPr lang="fr-FR" dirty="0" smtClean="0"/>
              <a:t>amélioration de la qualité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Politiquement incorrect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Tentative d’exclusion des syndicats par la création d’un GIP Etat/UNCAM -&gt; échec</a:t>
            </a:r>
          </a:p>
          <a:p>
            <a:r>
              <a:rPr lang="fr-FR" dirty="0" smtClean="0"/>
              <a:t>Intention de redonner le pouvoir scientifique et logistique aux professionnels concernés -&gt; à prouver (difficultés de mise en place des CNP, luttes de pouvoir, rivalités FSM/CMG)</a:t>
            </a:r>
          </a:p>
          <a:p>
            <a:r>
              <a:rPr lang="fr-FR" dirty="0" smtClean="0"/>
              <a:t>Volonté affichée de donner le pouvoir à l’utilisateur par le forfait annuel -&gt; à confirmer</a:t>
            </a:r>
          </a:p>
          <a:p>
            <a:r>
              <a:rPr lang="fr-FR" dirty="0" smtClean="0"/>
              <a:t>En Europe, s</a:t>
            </a:r>
            <a:r>
              <a:rPr lang="fr-FR" dirty="0" smtClean="0"/>
              <a:t>eul </a:t>
            </a:r>
            <a:r>
              <a:rPr lang="fr-FR" dirty="0" smtClean="0"/>
              <a:t>l’Etat français s’appuie sur la directive Bolkestein pour exclure les compétences au prétexte de gérer les conflits d’intérêt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Les améliorations attendues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Une seule démarche alliant FMC et EPP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Un seul thème obligatoire par an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Des démarches pluriannuelles autorisées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L’implication du conseil de l’ordre dans le suivi des ‘déviants’, avec des mesures d’accompagnement programmées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Une plus grande liberté dans les choix des contenus et des méthodes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7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De nombreuses pièces manquantes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Malgré les décrets signés le 31 décembre 2011 et publiés au JO du premier janvier 2012 (DPC et OGDPC),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Celui concernant la CSI, publié 10 jours après,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Il manque de nombreux éléments comme les circuits financiers, la mise en place des structures (OGDPC, CSI), etc.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Des mesures transitoires sont en place pour 2012, voire jusqu’à juin 2013…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février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 Philippe BONET - UnaformeC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A8C8-A688-41AE-8E0C-34AEAE6EFF9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dele-fruitier-background-sombr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modele-fruitier-background-sombre</Template>
  <TotalTime>234</TotalTime>
  <Words>660</Words>
  <Application>Microsoft Office PowerPoint</Application>
  <PresentationFormat>Affichage à l'écran (4:3)</PresentationFormat>
  <Paragraphs>88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modele-fruitier-background-sombre</vt:lpstr>
      <vt:lpstr>En route vers le DPC</vt:lpstr>
      <vt:lpstr>Depuis 1996…</vt:lpstr>
      <vt:lpstr>Avant la loi HPST</vt:lpstr>
      <vt:lpstr>2 lois, 2 schémas parallèles</vt:lpstr>
      <vt:lpstr>Les objectifs essentiels de cette nouvelle réglementation</vt:lpstr>
      <vt:lpstr>Des craintes (infondées!)</vt:lpstr>
      <vt:lpstr>Politiquement incorrect</vt:lpstr>
      <vt:lpstr>Les améliorations attendues</vt:lpstr>
      <vt:lpstr>De nombreuses pièces manquantes</vt:lpstr>
      <vt:lpstr>En guise de conclusion (provisoire)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route vers le DPC</dc:title>
  <dc:creator>Philippe BONET</dc:creator>
  <cp:lastModifiedBy>Philippe BONET</cp:lastModifiedBy>
  <cp:revision>11</cp:revision>
  <dcterms:created xsi:type="dcterms:W3CDTF">2012-02-21T12:49:03Z</dcterms:created>
  <dcterms:modified xsi:type="dcterms:W3CDTF">2012-02-21T17:36:09Z</dcterms:modified>
</cp:coreProperties>
</file>